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6" r:id="rId11"/>
    <p:sldId id="267" r:id="rId12"/>
    <p:sldId id="265" r:id="rId13"/>
    <p:sldId id="268" r:id="rId14"/>
    <p:sldId id="269" r:id="rId15"/>
    <p:sldId id="270" r:id="rId16"/>
    <p:sldId id="271" r:id="rId17"/>
    <p:sldId id="277" r:id="rId18"/>
    <p:sldId id="272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60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666" y="-26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E8F3D-BDD3-4EB4-92F4-613296AB1196}" type="datetimeFigureOut">
              <a:rPr lang="nl-NL" smtClean="0"/>
              <a:t>11-4-2016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FD7AE-D546-4F5C-9A21-BEEDAD84DAE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68928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Als de persoon beseft dat boos worden en protesteren niet helpt gaat hij op zoek naar andere afleidingen. Zichzelf doelen stellen en beloftes doen.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FD7AE-D546-4F5C-9A21-BEEDAD84DAE9}" type="slidenum">
              <a:rPr lang="nl-NL" smtClean="0"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06661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fgeronde rechthoe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Afgeronde rechthoek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20" name="Ondertitel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sp>
        <p:nvSpPr>
          <p:cNvPr id="19" name="Tijdelijke aanduiding voor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11-4-2016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11" name="Tijdelijke aanduiding voor dia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11-4-2016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11-4-2016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11-4-2016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fgeronde rechthoek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Afgeronde rechthoek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11-4-2016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11-4-2016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11-4-2016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11-4-2016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fgeronde rechthoe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11-4-2016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11-4-2016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fgeronde rechthoek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ond enkele hoek rechthoek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D0728E-6335-457E-B41C-89DEDC54128B}" type="datetimeFigureOut">
              <a:rPr lang="nl-NL" smtClean="0"/>
              <a:t>11-4-2016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dirty="0" smtClean="0"/>
              <a:t>Klik op het pictogram als u een afbeelding wilt toevoegen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fgeronde rechthoek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Afgeronde rechthoek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Tijdelijke aanduiding voor titel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25" name="Tijdelijke aanduiding voor datum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2D0728E-6335-457E-B41C-89DEDC54128B}" type="datetimeFigureOut">
              <a:rPr lang="nl-NL" smtClean="0"/>
              <a:t>11-4-2016</a:t>
            </a:fld>
            <a:endParaRPr lang="nl-NL" dirty="0"/>
          </a:p>
        </p:txBody>
      </p:sp>
      <p:sp>
        <p:nvSpPr>
          <p:cNvPr id="18" name="Tijdelijke aanduiding voor voettekst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9860D7F-B448-4736-A23C-391C90364560}" type="slidenum">
              <a:rPr lang="nl-NL" smtClean="0"/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Begeleiden van een zorgvrager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Hoofdstuk 28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0249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603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Sociale omgeving van de zorgvrager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Zorg en begeleiding van naasten</a:t>
            </a:r>
          </a:p>
          <a:p>
            <a:r>
              <a:rPr lang="nl-NL" dirty="0" smtClean="0"/>
              <a:t>Hoofdstuk 29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24360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/>
              <a:t/>
            </a:r>
            <a:br>
              <a:rPr lang="nl-NL" sz="3200" dirty="0"/>
            </a:b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/>
              <a:t/>
            </a:r>
            <a:br>
              <a:rPr lang="nl-NL" sz="3200" dirty="0"/>
            </a:br>
            <a:r>
              <a:rPr lang="nl-NL" sz="3200" dirty="0"/>
              <a:t>Beleving en draagkracht van de omgeving</a:t>
            </a:r>
            <a:r>
              <a:rPr lang="nl-NL" sz="3200" dirty="0" smtClean="0"/>
              <a:t>.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Organisatorische problemen</a:t>
            </a:r>
          </a:p>
          <a:p>
            <a:pPr lvl="1"/>
            <a:r>
              <a:rPr lang="nl-NL" dirty="0" smtClean="0"/>
              <a:t>Combineren werk / zorg</a:t>
            </a:r>
          </a:p>
          <a:p>
            <a:pPr lvl="1"/>
            <a:r>
              <a:rPr lang="nl-NL" dirty="0" smtClean="0"/>
              <a:t>Contactpersoon</a:t>
            </a:r>
          </a:p>
          <a:p>
            <a:pPr lvl="1"/>
            <a:r>
              <a:rPr lang="nl-NL" dirty="0" smtClean="0"/>
              <a:t>Reizen</a:t>
            </a:r>
          </a:p>
          <a:p>
            <a:pPr lvl="1"/>
            <a:r>
              <a:rPr lang="nl-NL" dirty="0" smtClean="0"/>
              <a:t>Bezoek</a:t>
            </a:r>
          </a:p>
          <a:p>
            <a:endParaRPr lang="nl-NL" dirty="0"/>
          </a:p>
          <a:p>
            <a:r>
              <a:rPr lang="nl-NL" dirty="0" smtClean="0"/>
              <a:t>Emotionele problemen</a:t>
            </a:r>
          </a:p>
          <a:p>
            <a:pPr lvl="1"/>
            <a:r>
              <a:rPr lang="nl-NL" dirty="0" smtClean="0"/>
              <a:t>Angst en verdriet</a:t>
            </a:r>
          </a:p>
          <a:p>
            <a:pPr lvl="1"/>
            <a:r>
              <a:rPr lang="nl-NL" dirty="0" smtClean="0"/>
              <a:t>Machteloosheid</a:t>
            </a:r>
          </a:p>
          <a:p>
            <a:pPr lvl="1"/>
            <a:r>
              <a:rPr lang="nl-NL" dirty="0" smtClean="0"/>
              <a:t>Kritiek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61643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r>
              <a:rPr lang="nl-NL" dirty="0"/>
              <a:t>Beleving en draagkracht van de omgeving.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Onwetend en niet deskundig.</a:t>
            </a:r>
          </a:p>
          <a:p>
            <a:pPr lvl="1"/>
            <a:r>
              <a:rPr lang="nl-NL" dirty="0" smtClean="0"/>
              <a:t>Zijn naasten voldoende geïnformeerd?</a:t>
            </a:r>
          </a:p>
          <a:p>
            <a:pPr lvl="1"/>
            <a:r>
              <a:rPr lang="nl-NL" dirty="0" smtClean="0"/>
              <a:t>Wordt er goed geluisterd naar naasten?</a:t>
            </a:r>
          </a:p>
          <a:p>
            <a:pPr lvl="1"/>
            <a:r>
              <a:rPr lang="nl-NL" dirty="0" smtClean="0"/>
              <a:t>Krijgen zij ondersteuning?</a:t>
            </a:r>
          </a:p>
          <a:p>
            <a:pPr lvl="1"/>
            <a:endParaRPr lang="nl-NL" dirty="0"/>
          </a:p>
          <a:p>
            <a:r>
              <a:rPr lang="nl-NL" dirty="0" smtClean="0"/>
              <a:t>Draagkracht van de sociale omgeving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85017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Begeleiding van de sociale omgeving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Aandachtspunten:</a:t>
            </a:r>
          </a:p>
          <a:p>
            <a:pPr lvl="1"/>
            <a:r>
              <a:rPr lang="nl-NL" dirty="0" smtClean="0"/>
              <a:t>Neem gevoelens serieus.</a:t>
            </a:r>
          </a:p>
          <a:p>
            <a:pPr lvl="2"/>
            <a:r>
              <a:rPr lang="nl-NL" dirty="0" smtClean="0"/>
              <a:t>Biedt niet alleen oplossingen</a:t>
            </a:r>
          </a:p>
          <a:p>
            <a:pPr lvl="2"/>
            <a:r>
              <a:rPr lang="nl-NL" dirty="0" smtClean="0"/>
              <a:t>Oordeel niet</a:t>
            </a:r>
          </a:p>
          <a:p>
            <a:pPr lvl="2"/>
            <a:r>
              <a:rPr lang="nl-NL" dirty="0" smtClean="0"/>
              <a:t>Toon belangstelling</a:t>
            </a:r>
          </a:p>
          <a:p>
            <a:pPr lvl="2"/>
            <a:endParaRPr lang="nl-NL" dirty="0"/>
          </a:p>
          <a:p>
            <a:pPr lvl="1"/>
            <a:r>
              <a:rPr lang="nl-NL" dirty="0" smtClean="0"/>
              <a:t>Blijf kalm en professioneel</a:t>
            </a:r>
          </a:p>
          <a:p>
            <a:pPr lvl="1"/>
            <a:endParaRPr lang="nl-NL" dirty="0"/>
          </a:p>
          <a:p>
            <a:pPr lvl="1"/>
            <a:r>
              <a:rPr lang="nl-NL" dirty="0" smtClean="0"/>
              <a:t>Informeer en geef uitleg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91595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Begeleiding van de sociale omgeving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Help naasten hun rol te bepalen</a:t>
            </a:r>
          </a:p>
          <a:p>
            <a:endParaRPr lang="nl-NL" dirty="0"/>
          </a:p>
          <a:p>
            <a:r>
              <a:rPr lang="nl-NL" dirty="0" smtClean="0"/>
              <a:t>Biedt privacy in het contact</a:t>
            </a:r>
          </a:p>
          <a:p>
            <a:endParaRPr lang="nl-NL" dirty="0"/>
          </a:p>
          <a:p>
            <a:r>
              <a:rPr lang="nl-NL" dirty="0" smtClean="0"/>
              <a:t>Help hulp te vinden</a:t>
            </a:r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981852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9225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De verzorgende als begeleider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dirty="0" smtClean="0"/>
              <a:t>Hoofdstuk 30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407282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Uitgaan van de individuele zorgvrager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02920" y="2132856"/>
            <a:ext cx="8183880" cy="3528392"/>
          </a:xfrm>
        </p:spPr>
        <p:txBody>
          <a:bodyPr>
            <a:normAutofit/>
          </a:bodyPr>
          <a:lstStyle/>
          <a:p>
            <a:r>
              <a:rPr lang="nl-NL" dirty="0" smtClean="0">
                <a:solidFill>
                  <a:srgbClr val="FF0000"/>
                </a:solidFill>
              </a:rPr>
              <a:t>Verplaats je in de zorgvrager</a:t>
            </a:r>
          </a:p>
          <a:p>
            <a:r>
              <a:rPr lang="nl-NL" dirty="0" smtClean="0"/>
              <a:t>Wie is de zorgvrager</a:t>
            </a:r>
          </a:p>
          <a:p>
            <a:r>
              <a:rPr lang="nl-NL" dirty="0" smtClean="0"/>
              <a:t>Waarom is hij zorgvrager</a:t>
            </a:r>
          </a:p>
          <a:p>
            <a:r>
              <a:rPr lang="nl-NL" dirty="0" smtClean="0"/>
              <a:t>Hoe beleeft hij zijn ziekte.</a:t>
            </a:r>
          </a:p>
          <a:p>
            <a:r>
              <a:rPr lang="nl-NL" dirty="0" smtClean="0"/>
              <a:t>Hoe beleeft  de zorgvrager zijn sociale omgeving ( </a:t>
            </a:r>
            <a:r>
              <a:rPr lang="nl-NL" dirty="0" err="1" smtClean="0"/>
              <a:t>familieleden,vrienden</a:t>
            </a:r>
            <a:r>
              <a:rPr lang="nl-NL" dirty="0" smtClean="0"/>
              <a:t>,</a:t>
            </a:r>
          </a:p>
          <a:p>
            <a:pPr marL="0" indent="0">
              <a:buNone/>
            </a:pPr>
            <a:r>
              <a:rPr lang="nl-NL" dirty="0"/>
              <a:t> </a:t>
            </a:r>
            <a:r>
              <a:rPr lang="nl-NL" dirty="0" smtClean="0"/>
              <a:t>    artsen </a:t>
            </a:r>
            <a:r>
              <a:rPr lang="nl-NL" dirty="0" err="1" smtClean="0"/>
              <a:t>enz</a:t>
            </a:r>
            <a:endParaRPr lang="nl-NL" dirty="0" smtClean="0"/>
          </a:p>
          <a:p>
            <a:endParaRPr lang="nl-NL" dirty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10974584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/>
          <p:cNvSpPr txBox="1"/>
          <p:nvPr/>
        </p:nvSpPr>
        <p:spPr>
          <a:xfrm>
            <a:off x="827584" y="908720"/>
            <a:ext cx="77048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dirty="0" smtClean="0"/>
              <a:t>Hoe beleeft hij zijn fysieke omgeving ( </a:t>
            </a:r>
            <a:r>
              <a:rPr lang="nl-NL" dirty="0" err="1" smtClean="0"/>
              <a:t>lich</a:t>
            </a:r>
            <a:r>
              <a:rPr lang="nl-NL" dirty="0" smtClean="0"/>
              <a:t> goed voelen)</a:t>
            </a:r>
          </a:p>
          <a:p>
            <a:endParaRPr lang="nl-N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dirty="0" smtClean="0"/>
              <a:t>Wat zijn belangrijke  achtergronden ( </a:t>
            </a:r>
            <a:r>
              <a:rPr lang="nl-NL" dirty="0" err="1" smtClean="0"/>
              <a:t>thuissituaties,levensloop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   De waarden en normen)</a:t>
            </a:r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09003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Begeleiden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 smtClean="0"/>
              <a:t>Vergezellen, ondersteunen, met raad en daad bijstaan.</a:t>
            </a:r>
          </a:p>
          <a:p>
            <a:endParaRPr lang="nl-NL" dirty="0" smtClean="0"/>
          </a:p>
          <a:p>
            <a:r>
              <a:rPr lang="nl-NL" dirty="0" smtClean="0"/>
              <a:t>Gekoppeld aan doel en behoefte.</a:t>
            </a:r>
          </a:p>
          <a:p>
            <a:endParaRPr lang="nl-NL" dirty="0" smtClean="0"/>
          </a:p>
          <a:p>
            <a:r>
              <a:rPr lang="nl-NL" dirty="0" smtClean="0"/>
              <a:t>Doelgerichte, systematische, planmatige en procesmatige aanpak</a:t>
            </a:r>
          </a:p>
          <a:p>
            <a:endParaRPr lang="nl-NL" dirty="0"/>
          </a:p>
          <a:p>
            <a:r>
              <a:rPr lang="nl-NL" dirty="0" smtClean="0"/>
              <a:t>Naast de zorgvrager staan</a:t>
            </a:r>
          </a:p>
          <a:p>
            <a:endParaRPr lang="nl-NL" dirty="0"/>
          </a:p>
          <a:p>
            <a:r>
              <a:rPr lang="nl-NL" dirty="0" smtClean="0"/>
              <a:t>Grenzen: </a:t>
            </a:r>
          </a:p>
          <a:p>
            <a:pPr lvl="1"/>
            <a:r>
              <a:rPr lang="nl-NL" dirty="0"/>
              <a:t>I</a:t>
            </a:r>
            <a:r>
              <a:rPr lang="nl-NL" dirty="0" smtClean="0"/>
              <a:t>nstelling / organisatie</a:t>
            </a:r>
          </a:p>
          <a:p>
            <a:pPr lvl="1"/>
            <a:r>
              <a:rPr lang="nl-NL" dirty="0" smtClean="0"/>
              <a:t>Eigen kennis en deskundigheid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224993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971600" y="764704"/>
            <a:ext cx="741682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dirty="0" smtClean="0">
                <a:solidFill>
                  <a:srgbClr val="FF0000"/>
                </a:solidFill>
              </a:rPr>
              <a:t>Actief </a:t>
            </a:r>
            <a:r>
              <a:rPr lang="nl-NL" dirty="0">
                <a:solidFill>
                  <a:srgbClr val="FF0000"/>
                </a:solidFill>
              </a:rPr>
              <a:t>luisteren (vraag achter de vraag)</a:t>
            </a:r>
          </a:p>
          <a:p>
            <a:endParaRPr lang="nl-NL" dirty="0" smtClean="0"/>
          </a:p>
          <a:p>
            <a:r>
              <a:rPr lang="nl-NL" dirty="0" smtClean="0"/>
              <a:t>Door goed luisteren kun je iemand begrijpen en verzorgen</a:t>
            </a:r>
          </a:p>
          <a:p>
            <a:endParaRPr lang="nl-NL" dirty="0"/>
          </a:p>
          <a:p>
            <a:endParaRPr lang="nl-NL" dirty="0" smtClean="0"/>
          </a:p>
          <a:p>
            <a:r>
              <a:rPr lang="nl-NL" dirty="0" smtClean="0"/>
              <a:t>Soms ook </a:t>
            </a:r>
            <a:r>
              <a:rPr lang="nl-NL" dirty="0" smtClean="0">
                <a:solidFill>
                  <a:schemeClr val="accent1"/>
                </a:solidFill>
              </a:rPr>
              <a:t>achterliggende behoefte  ( </a:t>
            </a:r>
            <a:r>
              <a:rPr lang="nl-NL" dirty="0" smtClean="0"/>
              <a:t>andere behoefte dan die hij kenbaar maakt.</a:t>
            </a:r>
          </a:p>
          <a:p>
            <a:endParaRPr lang="nl-NL" dirty="0">
              <a:solidFill>
                <a:schemeClr val="accent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nl-NL" dirty="0" smtClean="0">
                <a:solidFill>
                  <a:srgbClr val="F60404"/>
                </a:solidFill>
              </a:rPr>
              <a:t>Manier waarop je ondersteuning kunt bieden.</a:t>
            </a:r>
            <a:endParaRPr lang="nl-NL" dirty="0" smtClean="0">
              <a:solidFill>
                <a:srgbClr val="002060"/>
              </a:solidFill>
            </a:endParaRPr>
          </a:p>
          <a:p>
            <a:endParaRPr lang="nl-NL" dirty="0">
              <a:solidFill>
                <a:srgbClr val="002060"/>
              </a:solidFill>
            </a:endParaRPr>
          </a:p>
          <a:p>
            <a:r>
              <a:rPr lang="nl-NL" dirty="0" smtClean="0">
                <a:solidFill>
                  <a:srgbClr val="000000"/>
                </a:solidFill>
              </a:rPr>
              <a:t>Zie de zorgvrager als persoon en niet als </a:t>
            </a:r>
            <a:r>
              <a:rPr lang="nl-NL" dirty="0" err="1" smtClean="0">
                <a:solidFill>
                  <a:srgbClr val="000000"/>
                </a:solidFill>
              </a:rPr>
              <a:t>patient</a:t>
            </a:r>
            <a:r>
              <a:rPr lang="nl-NL" dirty="0" smtClean="0">
                <a:solidFill>
                  <a:srgbClr val="000000"/>
                </a:solidFill>
              </a:rPr>
              <a:t> ( hernia)</a:t>
            </a:r>
          </a:p>
          <a:p>
            <a:r>
              <a:rPr lang="nl-NL" dirty="0" smtClean="0">
                <a:solidFill>
                  <a:srgbClr val="000000"/>
                </a:solidFill>
              </a:rPr>
              <a:t>Persoonlijke aandacht</a:t>
            </a:r>
          </a:p>
          <a:p>
            <a:r>
              <a:rPr lang="nl-NL" dirty="0" smtClean="0">
                <a:solidFill>
                  <a:srgbClr val="000000"/>
                </a:solidFill>
              </a:rPr>
              <a:t>Er gewoon zijn ( luisteren </a:t>
            </a:r>
            <a:r>
              <a:rPr lang="nl-NL" dirty="0" err="1" smtClean="0">
                <a:solidFill>
                  <a:srgbClr val="000000"/>
                </a:solidFill>
              </a:rPr>
              <a:t>omhelzen,iemand</a:t>
            </a:r>
            <a:r>
              <a:rPr lang="nl-NL" dirty="0" smtClean="0">
                <a:solidFill>
                  <a:srgbClr val="000000"/>
                </a:solidFill>
              </a:rPr>
              <a:t> laten praten,</a:t>
            </a:r>
          </a:p>
          <a:p>
            <a:r>
              <a:rPr lang="nl-NL" dirty="0" smtClean="0">
                <a:solidFill>
                  <a:srgbClr val="000000"/>
                </a:solidFill>
              </a:rPr>
              <a:t>Durf jezelf kwetsbaar op te stellen.</a:t>
            </a:r>
          </a:p>
          <a:p>
            <a:r>
              <a:rPr lang="nl-NL" dirty="0" smtClean="0">
                <a:solidFill>
                  <a:srgbClr val="000000"/>
                </a:solidFill>
              </a:rPr>
              <a:t>Betuttel niet</a:t>
            </a:r>
          </a:p>
          <a:p>
            <a:r>
              <a:rPr lang="nl-NL" dirty="0" smtClean="0">
                <a:solidFill>
                  <a:srgbClr val="000000"/>
                </a:solidFill>
              </a:rPr>
              <a:t>Zijn boosheid niet kwalijk nemen( bij  bepaalde situaties zoals </a:t>
            </a:r>
          </a:p>
          <a:p>
            <a:r>
              <a:rPr lang="nl-NL" dirty="0">
                <a:solidFill>
                  <a:srgbClr val="000000"/>
                </a:solidFill>
              </a:rPr>
              <a:t>v</a:t>
            </a:r>
            <a:r>
              <a:rPr lang="nl-NL" dirty="0" smtClean="0">
                <a:solidFill>
                  <a:srgbClr val="000000"/>
                </a:solidFill>
              </a:rPr>
              <a:t>erliesverwerking.</a:t>
            </a:r>
          </a:p>
          <a:p>
            <a:r>
              <a:rPr lang="nl-NL" dirty="0" smtClean="0">
                <a:solidFill>
                  <a:srgbClr val="000000"/>
                </a:solidFill>
              </a:rPr>
              <a:t>Respect met privacy.</a:t>
            </a:r>
          </a:p>
          <a:p>
            <a:endParaRPr lang="nl-NL" dirty="0">
              <a:solidFill>
                <a:srgbClr val="000000"/>
              </a:solidFill>
            </a:endParaRPr>
          </a:p>
          <a:p>
            <a:endParaRPr lang="nl-NL" dirty="0" smtClean="0">
              <a:solidFill>
                <a:srgbClr val="92D050"/>
              </a:solidFill>
            </a:endParaRPr>
          </a:p>
          <a:p>
            <a:endParaRPr lang="nl-NL" dirty="0">
              <a:solidFill>
                <a:schemeClr val="accent1"/>
              </a:solidFill>
            </a:endParaRPr>
          </a:p>
          <a:p>
            <a:endParaRPr lang="nl-NL" dirty="0" smtClean="0">
              <a:solidFill>
                <a:schemeClr val="accent1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531846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39552" y="1196752"/>
            <a:ext cx="8183880" cy="4104456"/>
          </a:xfrm>
        </p:spPr>
        <p:txBody>
          <a:bodyPr>
            <a:normAutofit fontScale="90000"/>
          </a:bodyPr>
          <a:lstStyle/>
          <a:p>
            <a:r>
              <a:rPr lang="nl-NL" dirty="0" smtClean="0">
                <a:solidFill>
                  <a:srgbClr val="F60404"/>
                </a:solidFill>
              </a:rPr>
              <a:t>Contacten met derden</a:t>
            </a:r>
            <a:br>
              <a:rPr lang="nl-NL" dirty="0" smtClean="0">
                <a:solidFill>
                  <a:srgbClr val="F60404"/>
                </a:solidFill>
              </a:rPr>
            </a:br>
            <a:r>
              <a:rPr lang="nl-NL" dirty="0" smtClean="0">
                <a:solidFill>
                  <a:srgbClr val="F60404"/>
                </a:solidFill>
              </a:rPr>
              <a:t/>
            </a:r>
            <a:br>
              <a:rPr lang="nl-NL" dirty="0" smtClean="0">
                <a:solidFill>
                  <a:srgbClr val="F60404"/>
                </a:solidFill>
              </a:rPr>
            </a:br>
            <a:r>
              <a:rPr lang="nl-NL" sz="1400" dirty="0" smtClean="0">
                <a:solidFill>
                  <a:srgbClr val="000000"/>
                </a:solidFill>
              </a:rPr>
              <a:t>Iemand anders inschakelen ( pastor) maar nooit buiten de zorgvrager</a:t>
            </a:r>
            <a:br>
              <a:rPr lang="nl-NL" sz="1400" dirty="0" smtClean="0">
                <a:solidFill>
                  <a:srgbClr val="000000"/>
                </a:solidFill>
              </a:rPr>
            </a:br>
            <a:r>
              <a:rPr lang="nl-NL" sz="1400" dirty="0" smtClean="0">
                <a:solidFill>
                  <a:srgbClr val="000000"/>
                </a:solidFill>
              </a:rPr>
              <a:t>om.</a:t>
            </a:r>
            <a:br>
              <a:rPr lang="nl-NL" sz="1400" dirty="0" smtClean="0">
                <a:solidFill>
                  <a:srgbClr val="000000"/>
                </a:solidFill>
              </a:rPr>
            </a:br>
            <a:r>
              <a:rPr lang="nl-NL" sz="1400" dirty="0" smtClean="0">
                <a:solidFill>
                  <a:srgbClr val="000000"/>
                </a:solidFill>
              </a:rPr>
              <a:t>Overleg </a:t>
            </a:r>
            <a:r>
              <a:rPr lang="nl-NL" sz="1400" smtClean="0">
                <a:solidFill>
                  <a:srgbClr val="000000"/>
                </a:solidFill>
              </a:rPr>
              <a:t>met leidinggevende .</a:t>
            </a:r>
            <a:br>
              <a:rPr lang="nl-NL" sz="1400" smtClean="0">
                <a:solidFill>
                  <a:srgbClr val="000000"/>
                </a:solidFill>
              </a:rPr>
            </a:br>
            <a:r>
              <a:rPr lang="nl-NL" dirty="0">
                <a:solidFill>
                  <a:srgbClr val="000000"/>
                </a:solidFill>
              </a:rPr>
              <a:t/>
            </a:r>
            <a:br>
              <a:rPr lang="nl-NL" dirty="0">
                <a:solidFill>
                  <a:srgbClr val="000000"/>
                </a:solidFill>
              </a:rPr>
            </a:br>
            <a:r>
              <a:rPr lang="nl-NL" dirty="0" smtClean="0">
                <a:solidFill>
                  <a:srgbClr val="000000"/>
                </a:solidFill>
              </a:rPr>
              <a:t/>
            </a:r>
            <a:br>
              <a:rPr lang="nl-NL" dirty="0" smtClean="0">
                <a:solidFill>
                  <a:srgbClr val="000000"/>
                </a:solidFill>
              </a:rPr>
            </a:br>
            <a:r>
              <a:rPr lang="nl-NL" dirty="0" smtClean="0">
                <a:solidFill>
                  <a:srgbClr val="F60404"/>
                </a:solidFill>
              </a:rPr>
              <a:t/>
            </a:r>
            <a:br>
              <a:rPr lang="nl-NL" dirty="0" smtClean="0">
                <a:solidFill>
                  <a:srgbClr val="F60404"/>
                </a:solidFill>
              </a:rPr>
            </a:br>
            <a:r>
              <a:rPr lang="nl-NL" dirty="0" smtClean="0">
                <a:solidFill>
                  <a:srgbClr val="F60404"/>
                </a:solidFill>
              </a:rPr>
              <a:t/>
            </a:r>
            <a:br>
              <a:rPr lang="nl-NL" dirty="0" smtClean="0">
                <a:solidFill>
                  <a:srgbClr val="F60404"/>
                </a:solidFill>
              </a:rPr>
            </a:br>
            <a:endParaRPr lang="nl-NL" dirty="0">
              <a:solidFill>
                <a:srgbClr val="F6040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709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Begeleiding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Zelfredzaamheid.</a:t>
            </a:r>
          </a:p>
          <a:p>
            <a:pPr lvl="1"/>
            <a:r>
              <a:rPr lang="nl-NL" dirty="0" smtClean="0"/>
              <a:t>Neem niet te snel zaken uit handen</a:t>
            </a:r>
          </a:p>
          <a:p>
            <a:pPr lvl="1"/>
            <a:r>
              <a:rPr lang="nl-NL" dirty="0" smtClean="0"/>
              <a:t>Zelfbepaling</a:t>
            </a:r>
          </a:p>
          <a:p>
            <a:endParaRPr lang="nl-NL" dirty="0"/>
          </a:p>
          <a:p>
            <a:r>
              <a:rPr lang="nl-NL" dirty="0" smtClean="0"/>
              <a:t>Accepteren van en omgaan met verandering.</a:t>
            </a:r>
          </a:p>
          <a:p>
            <a:pPr lvl="1"/>
            <a:r>
              <a:rPr lang="nl-NL" dirty="0" smtClean="0"/>
              <a:t>Lichamelijk, geestelijke en sociaal.</a:t>
            </a:r>
          </a:p>
          <a:p>
            <a:pPr lvl="1"/>
            <a:r>
              <a:rPr lang="nl-NL" dirty="0" smtClean="0"/>
              <a:t>Tijdelijke en blijvende veranderingen</a:t>
            </a:r>
          </a:p>
        </p:txBody>
      </p:sp>
    </p:spTree>
    <p:extLst>
      <p:ext uri="{BB962C8B-B14F-4D97-AF65-F5344CB8AC3E}">
        <p14:creationId xmlns:p14="http://schemas.microsoft.com/office/powerpoint/2010/main" val="2402390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07F09">
                    <a:tint val="88000"/>
                    <a:satMod val="150000"/>
                  </a:srgbClr>
                </a:solidFill>
              </a:rPr>
              <a:t>Begeleiding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Acceptatie van gezondheidsproblemen</a:t>
            </a:r>
          </a:p>
          <a:p>
            <a:endParaRPr lang="nl-NL" dirty="0"/>
          </a:p>
          <a:p>
            <a:r>
              <a:rPr lang="nl-NL" dirty="0" smtClean="0"/>
              <a:t>Verliesverwerking</a:t>
            </a:r>
          </a:p>
          <a:p>
            <a:pPr lvl="1"/>
            <a:r>
              <a:rPr lang="nl-NL" dirty="0" smtClean="0"/>
              <a:t>Verlies van lichamelijke en psychische functies</a:t>
            </a:r>
          </a:p>
          <a:p>
            <a:pPr lvl="1"/>
            <a:r>
              <a:rPr lang="nl-NL" dirty="0" smtClean="0"/>
              <a:t>Zelfredzaamheid, hobby's, sociale contacten, werk, enz.</a:t>
            </a:r>
          </a:p>
          <a:p>
            <a:pPr lvl="1"/>
            <a:r>
              <a:rPr lang="nl-NL" dirty="0" smtClean="0"/>
              <a:t>Reacties:</a:t>
            </a:r>
          </a:p>
          <a:p>
            <a:pPr lvl="2"/>
            <a:r>
              <a:rPr lang="nl-NL" dirty="0" smtClean="0"/>
              <a:t>Ontkenning</a:t>
            </a:r>
          </a:p>
          <a:p>
            <a:pPr lvl="2"/>
            <a:r>
              <a:rPr lang="nl-NL" dirty="0" smtClean="0"/>
              <a:t>Boosheid, opstandigheid</a:t>
            </a:r>
          </a:p>
          <a:p>
            <a:pPr lvl="2"/>
            <a:r>
              <a:rPr lang="nl-NL" dirty="0" smtClean="0"/>
              <a:t>Onderhandelen</a:t>
            </a:r>
          </a:p>
          <a:p>
            <a:pPr lvl="2"/>
            <a:r>
              <a:rPr lang="nl-NL" dirty="0" smtClean="0"/>
              <a:t>Verdriet / depressie.</a:t>
            </a:r>
          </a:p>
        </p:txBody>
      </p:sp>
    </p:spTree>
    <p:extLst>
      <p:ext uri="{BB962C8B-B14F-4D97-AF65-F5344CB8AC3E}">
        <p14:creationId xmlns:p14="http://schemas.microsoft.com/office/powerpoint/2010/main" val="4235522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07F09">
                    <a:tint val="88000"/>
                    <a:satMod val="150000"/>
                  </a:srgbClr>
                </a:solidFill>
              </a:rPr>
              <a:t>Begeleiding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Activiteiten.</a:t>
            </a:r>
          </a:p>
          <a:p>
            <a:endParaRPr lang="nl-NL" dirty="0"/>
          </a:p>
          <a:p>
            <a:r>
              <a:rPr lang="nl-NL" dirty="0" smtClean="0"/>
              <a:t>Structureren van tijd.</a:t>
            </a:r>
          </a:p>
          <a:p>
            <a:pPr lvl="1"/>
            <a:r>
              <a:rPr lang="nl-NL" dirty="0" smtClean="0"/>
              <a:t>Levensritme is belangrijk (evenwicht en houvast)</a:t>
            </a:r>
          </a:p>
          <a:p>
            <a:pPr lvl="1"/>
            <a:r>
              <a:rPr lang="nl-NL" dirty="0" smtClean="0"/>
              <a:t>Veranderingen voorbereiden en doseren.</a:t>
            </a:r>
          </a:p>
          <a:p>
            <a:endParaRPr lang="nl-NL" dirty="0"/>
          </a:p>
          <a:p>
            <a:r>
              <a:rPr lang="nl-NL" dirty="0" smtClean="0"/>
              <a:t>Zingeving en ethiek (normen en waarden)</a:t>
            </a:r>
          </a:p>
          <a:p>
            <a:pPr lvl="1"/>
            <a:r>
              <a:rPr lang="nl-NL" dirty="0" smtClean="0"/>
              <a:t>Aan alle keuzes kleven bezwaren.</a:t>
            </a:r>
          </a:p>
          <a:p>
            <a:pPr lvl="1"/>
            <a:r>
              <a:rPr lang="nl-NL" dirty="0" smtClean="0"/>
              <a:t>Keuze ligt altijd bij de zorgvrager.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03796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F07F09">
                    <a:tint val="88000"/>
                    <a:satMod val="150000"/>
                  </a:srgbClr>
                </a:solidFill>
              </a:rPr>
              <a:t>Begeleiding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Relaties onderhouden binnen het sociale netwerk.</a:t>
            </a:r>
          </a:p>
          <a:p>
            <a:endParaRPr lang="nl-NL" dirty="0"/>
          </a:p>
          <a:p>
            <a:r>
              <a:rPr lang="nl-NL" dirty="0" smtClean="0"/>
              <a:t>Financiën en persoonlijke eigendommen.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53413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  <a:t>Sociale steun - betekenis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Interactie tussen mensen waarbij tegemoet gekomen wordt aan sociale basisbehoeften (liefde, acceptatie, erbij horen)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5365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Sociale steun - vormen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Emotionele ondersteuning</a:t>
            </a:r>
          </a:p>
          <a:p>
            <a:r>
              <a:rPr lang="nl-NL" dirty="0" smtClean="0"/>
              <a:t>Waardering</a:t>
            </a:r>
          </a:p>
          <a:p>
            <a:r>
              <a:rPr lang="nl-NL" dirty="0" smtClean="0"/>
              <a:t>Instrumentele ondersteuning</a:t>
            </a:r>
          </a:p>
          <a:p>
            <a:r>
              <a:rPr lang="nl-NL" dirty="0" smtClean="0"/>
              <a:t>Gezelschap</a:t>
            </a:r>
          </a:p>
          <a:p>
            <a:r>
              <a:rPr lang="nl-NL" dirty="0" smtClean="0"/>
              <a:t>Informatieve ondersteuning</a:t>
            </a:r>
          </a:p>
          <a:p>
            <a:endParaRPr lang="nl-NL" dirty="0"/>
          </a:p>
          <a:p>
            <a:r>
              <a:rPr lang="nl-NL" dirty="0" smtClean="0"/>
              <a:t>Negatieve interactie:</a:t>
            </a:r>
          </a:p>
          <a:p>
            <a:pPr lvl="1"/>
            <a:r>
              <a:rPr lang="nl-NL" dirty="0" smtClean="0"/>
              <a:t>Afkeuring, kritiek, mopperen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69095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Invloed sociale steun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Uit onderzoek blijkt:</a:t>
            </a:r>
          </a:p>
          <a:p>
            <a:pPr lvl="1"/>
            <a:r>
              <a:rPr lang="nl-NL" dirty="0" smtClean="0"/>
              <a:t>Positieve invloed op lichaamsfuncties (bloeddruk, hartslag, weerstand, </a:t>
            </a:r>
            <a:r>
              <a:rPr lang="nl-NL" dirty="0" err="1" smtClean="0"/>
              <a:t>enz</a:t>
            </a:r>
            <a:r>
              <a:rPr lang="nl-NL" dirty="0" smtClean="0"/>
              <a:t>)</a:t>
            </a:r>
          </a:p>
          <a:p>
            <a:pPr lvl="1"/>
            <a:r>
              <a:rPr lang="nl-NL" dirty="0" smtClean="0"/>
              <a:t>Bescherming tegen hart en vaatziekten</a:t>
            </a:r>
          </a:p>
          <a:p>
            <a:pPr lvl="1"/>
            <a:r>
              <a:rPr lang="nl-NL" dirty="0" smtClean="0"/>
              <a:t>Vergroten kans op gezonde leefstijl bij kinderen</a:t>
            </a:r>
          </a:p>
          <a:p>
            <a:pPr lvl="1"/>
            <a:r>
              <a:rPr lang="nl-NL" dirty="0" smtClean="0"/>
              <a:t>Verbetering gezondheid bij chronisch zieken</a:t>
            </a:r>
          </a:p>
          <a:p>
            <a:pPr lvl="1"/>
            <a:endParaRPr lang="nl-NL" dirty="0"/>
          </a:p>
          <a:p>
            <a:pPr lvl="1"/>
            <a:r>
              <a:rPr lang="nl-NL" dirty="0" smtClean="0"/>
              <a:t>Bij gebrek aan sociale steun in combinatie met negatieve interactie verslechterd de lichamelijke en psychische gezondheid.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275633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103</TotalTime>
  <Words>537</Words>
  <Application>Microsoft Office PowerPoint</Application>
  <PresentationFormat>Diavoorstelling (4:3)</PresentationFormat>
  <Paragraphs>146</Paragraphs>
  <Slides>21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2" baseType="lpstr">
      <vt:lpstr>Aspect</vt:lpstr>
      <vt:lpstr>Begeleiden van een zorgvrager</vt:lpstr>
      <vt:lpstr>Begeleiden</vt:lpstr>
      <vt:lpstr>Begeleiding</vt:lpstr>
      <vt:lpstr>Begeleiding</vt:lpstr>
      <vt:lpstr>Begeleiding</vt:lpstr>
      <vt:lpstr>Begeleiding</vt:lpstr>
      <vt:lpstr>Sociale steun - betekenis</vt:lpstr>
      <vt:lpstr>Sociale steun - vormen</vt:lpstr>
      <vt:lpstr>Invloed sociale steun</vt:lpstr>
      <vt:lpstr>PowerPoint-presentatie</vt:lpstr>
      <vt:lpstr>Sociale omgeving van de zorgvrager</vt:lpstr>
      <vt:lpstr>    Beleving en draagkracht van de omgeving.</vt:lpstr>
      <vt:lpstr>    Beleving en draagkracht van de omgeving.</vt:lpstr>
      <vt:lpstr>Begeleiding van de sociale omgeving</vt:lpstr>
      <vt:lpstr>Begeleiding van de sociale omgeving</vt:lpstr>
      <vt:lpstr>PowerPoint-presentatie</vt:lpstr>
      <vt:lpstr>De verzorgende als begeleider</vt:lpstr>
      <vt:lpstr>Uitgaan van de individuele zorgvrager</vt:lpstr>
      <vt:lpstr>PowerPoint-presentatie</vt:lpstr>
      <vt:lpstr>PowerPoint-presentatie</vt:lpstr>
      <vt:lpstr>Contacten met derden  Iemand anders inschakelen ( pastor) maar nooit buiten de zorgvrager om. Overleg met leidinggevende .     </vt:lpstr>
    </vt:vector>
  </TitlesOfParts>
  <Company>Onderwijsgroep Noord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Begeleiden van een zorgvrager</dc:title>
  <dc:creator>P. Haagsma</dc:creator>
  <cp:lastModifiedBy>L. Buter</cp:lastModifiedBy>
  <cp:revision>28</cp:revision>
  <dcterms:created xsi:type="dcterms:W3CDTF">2015-03-10T12:28:48Z</dcterms:created>
  <dcterms:modified xsi:type="dcterms:W3CDTF">2016-04-11T15:27:40Z</dcterms:modified>
</cp:coreProperties>
</file>